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3" r:id="rId2"/>
    <p:sldId id="474" r:id="rId3"/>
    <p:sldId id="475" r:id="rId4"/>
    <p:sldId id="479" r:id="rId5"/>
    <p:sldId id="476" r:id="rId6"/>
    <p:sldId id="480" r:id="rId7"/>
    <p:sldId id="48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 autoAdjust="0"/>
    <p:restoredTop sz="94660"/>
  </p:normalViewPr>
  <p:slideViewPr>
    <p:cSldViewPr snapToGrid="0">
      <p:cViewPr varScale="1">
        <p:scale>
          <a:sx n="91" d="100"/>
          <a:sy n="91" d="100"/>
        </p:scale>
        <p:origin x="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599B-30AE-7D07-0B3F-8330CD50A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D19FD-8E6F-0F20-D180-7133CBE24F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7F833-46F7-D908-A5E5-53A5C60F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42BB-B2B5-801C-CEB1-02A5C1FD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E9FC1-108C-E094-36F8-DB14D508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821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8182-4DFC-7E32-9AB5-4F3176E9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575A1-7822-3743-7E89-26E311D32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2D12-79DE-A235-8211-FD31240E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F1A90-4504-9C1F-4D30-04F39BBE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9EB77-81C7-83E1-8CF6-9A19AFE1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81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617C1-E265-B1C0-8E14-AAF5FABDF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96A229-E587-C3E7-C280-4B1DC2EBF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69575-0C00-AE09-6DE3-47FD3FC1A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277B2-02C3-BB8A-2637-CCC0D333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00BFB-DF60-5F53-FFE6-007D0AF5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91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D627-4F09-2088-5BF9-AA10AA73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38C52-9140-8AE1-F900-6B7406980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9EF68-DE9E-1BFB-D029-AC141174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5570C-AF00-F37C-9958-8DCEDD92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F753A-2EC6-8218-5DDE-7B0FFC2F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65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7166-2E47-745D-5CCE-05D1808C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68F13-D74B-76B6-9607-0F0CCE835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C9914-5A35-33EB-0812-23A0CE16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448CA-AFC8-0395-6410-1824D92A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20682-7072-C988-1F24-3F6B3950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79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CEEF-83C0-E19A-2DB7-E6063B72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7D131-0A20-01B5-A338-6BBABE481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C8AD2-1C7D-D3D0-8E0D-30C0BA16E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B168A-C3CC-D431-CCD7-3BE742E8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1C2C5-C2C9-497E-6203-1A65A58A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FF4E-89AB-26EB-D772-9B95CCB9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05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6460-8634-E73F-D34B-0D71EC46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956B6-EA50-E164-7BBC-DAAEE728A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0700A-D5DA-7E98-3D5A-DF21B5254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F40D5-FD7D-939F-CA3C-133275305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B9FDE7-E14C-A646-915B-474BAB32C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A2A49E-4FBE-98FE-66D3-D4AE3BAF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49B66-D1C9-A4E2-5FCD-C2CD93B8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1B7ADC-FDA4-3BFA-5784-73C0F11A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06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25823-B592-FE61-DEBB-6730E287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A3C53-B99C-5572-B401-DA139B364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2640E-F557-A2EE-7F55-8F96A063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7EE39-AB81-7133-DBB3-52B4A504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59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786433-F357-0555-E496-E1ECEB53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5652E-D7C6-DDA5-AE4F-B74BB2BD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EAB07-20AB-1C87-5032-55E6A9F59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5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049B4-0F96-FE6C-EE1F-E6DD6E930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612B8-C7C1-9F28-BF98-37F5FAAC9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E3732-C211-6F2B-DC9F-2FAB27C6F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BE725-008E-66DB-08AB-288FB8DD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4BA00-4DF5-F8BA-1D98-54CDC50C8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F9FF0-3EDE-8E50-EB27-D645F2B67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7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801D5-34E0-38A7-341D-F7769E8E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52662E-B0AB-4A88-47AA-E7F9575E1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645C1-F4DB-E947-ECA8-698660C84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A6891-70E2-5117-C36E-01614A078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5C791-8B67-D88C-9F0D-156A9289C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1CFB0-5A3C-4B41-8926-1BB92AD7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50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4303B-A2D7-645F-F85E-4869BD3CB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225E4-F625-0670-6844-A652446E1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C5CA1-7A40-F0FA-F870-74602FFFF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E74CA-5B38-4297-8B68-71DB6FBF5268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9E9F3-6C2C-80AE-3BC6-8E30C590F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844AE-C415-AA01-E131-97BE13542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BB646-EA5F-4072-8D16-388430260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51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2F71DA9-1B68-B44F-9994-C626F15388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24" r="18524"/>
          <a:stretch/>
        </p:blipFill>
        <p:spPr>
          <a:xfrm>
            <a:off x="-1" y="-1"/>
            <a:ext cx="7672941" cy="6858001"/>
          </a:xfrm>
          <a:prstGeom prst="rect">
            <a:avLst/>
          </a:prstGeom>
        </p:spPr>
      </p:pic>
      <p:sp>
        <p:nvSpPr>
          <p:cNvPr id="25" name="object 19">
            <a:extLst>
              <a:ext uri="{FF2B5EF4-FFF2-40B4-BE49-F238E27FC236}">
                <a16:creationId xmlns:a16="http://schemas.microsoft.com/office/drawing/2014/main" id="{61998C56-B23A-EC46-8F19-94BD691DEF75}"/>
              </a:ext>
            </a:extLst>
          </p:cNvPr>
          <p:cNvSpPr txBox="1"/>
          <p:nvPr/>
        </p:nvSpPr>
        <p:spPr>
          <a:xfrm>
            <a:off x="2647943" y="3416600"/>
            <a:ext cx="2377051" cy="4621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Virgin Voyages</a:t>
            </a:r>
          </a:p>
          <a:p>
            <a:pPr marL="12700" marR="0" lvl="0" indent="0" algn="ctr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050" spc="30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MIAMI</a:t>
            </a:r>
            <a:endParaRPr kumimoji="0" sz="11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27914F4E-7025-404D-BBFC-DFFC841BA926}"/>
              </a:ext>
            </a:extLst>
          </p:cNvPr>
          <p:cNvSpPr txBox="1">
            <a:spLocks/>
          </p:cNvSpPr>
          <p:nvPr/>
        </p:nvSpPr>
        <p:spPr>
          <a:xfrm>
            <a:off x="758092" y="589112"/>
            <a:ext cx="4611553" cy="184024"/>
          </a:xfrm>
          <a:prstGeom prst="rect">
            <a:avLst/>
          </a:prstGeom>
        </p:spPr>
        <p:txBody>
          <a:bodyPr vert="horz" wrap="square" lIns="0" tIns="1460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j-ea"/>
                <a:cs typeface="Poppins" pitchFamily="2" charset="77"/>
              </a:rPr>
              <a:t>Making places for everyone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56AE434-277A-2440-9C6D-B21581C25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26" b="76733"/>
          <a:stretch/>
        </p:blipFill>
        <p:spPr>
          <a:xfrm>
            <a:off x="10667040" y="334232"/>
            <a:ext cx="2383989" cy="28448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73B427C-E7A4-F24C-A211-66CC3E2844E3}"/>
              </a:ext>
            </a:extLst>
          </p:cNvPr>
          <p:cNvSpPr/>
          <p:nvPr/>
        </p:nvSpPr>
        <p:spPr>
          <a:xfrm>
            <a:off x="10017485" y="6376283"/>
            <a:ext cx="1686400" cy="2616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tableplacechairs.com</a:t>
            </a:r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CC1654F0-ECAC-1943-4F8C-65DBFA89C073}"/>
              </a:ext>
            </a:extLst>
          </p:cNvPr>
          <p:cNvSpPr txBox="1"/>
          <p:nvPr/>
        </p:nvSpPr>
        <p:spPr>
          <a:xfrm>
            <a:off x="8082912" y="935093"/>
            <a:ext cx="3325586" cy="12316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VIRGIN VOYAGES </a:t>
            </a:r>
            <a:r>
              <a:rPr kumimoji="0" lang="en-GB" sz="900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have appointed us as the furniture manufacturer for majority of the furniture on the vessels, Scarlet Lady, Valiant Lady and Resilient Lady have all been completed.</a:t>
            </a:r>
          </a:p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pic>
        <p:nvPicPr>
          <p:cNvPr id="5" name="Picture 4" descr="A picture containing text, indoor, table, several&#10;&#10;Description automatically generated">
            <a:extLst>
              <a:ext uri="{FF2B5EF4-FFF2-40B4-BE49-F238E27FC236}">
                <a16:creationId xmlns:a16="http://schemas.microsoft.com/office/drawing/2014/main" id="{161A85AE-61E7-4B2B-48B4-1CD9DE09B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911" y="1940908"/>
            <a:ext cx="3673767" cy="2081801"/>
          </a:xfrm>
          <a:prstGeom prst="rect">
            <a:avLst/>
          </a:prstGeom>
        </p:spPr>
      </p:pic>
      <p:pic>
        <p:nvPicPr>
          <p:cNvPr id="7" name="Picture 6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094FA7EC-2649-073D-37D8-9F72BEEB4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063" y="4112676"/>
            <a:ext cx="1250613" cy="1873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3E0AB-49A9-C3EA-CAE9-64E2C55AC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3629"/>
          <a:stretch/>
        </p:blipFill>
        <p:spPr>
          <a:xfrm>
            <a:off x="9439834" y="4112675"/>
            <a:ext cx="2316843" cy="1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1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3C271-9701-1F49-99AA-3761AE3B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5" name="object 19">
            <a:extLst>
              <a:ext uri="{FF2B5EF4-FFF2-40B4-BE49-F238E27FC236}">
                <a16:creationId xmlns:a16="http://schemas.microsoft.com/office/drawing/2014/main" id="{61998C56-B23A-EC46-8F19-94BD691DEF75}"/>
              </a:ext>
            </a:extLst>
          </p:cNvPr>
          <p:cNvSpPr txBox="1"/>
          <p:nvPr/>
        </p:nvSpPr>
        <p:spPr>
          <a:xfrm>
            <a:off x="758092" y="5964803"/>
            <a:ext cx="2496096" cy="4621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VIRGIN VOYAGES</a:t>
            </a:r>
          </a:p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MIAMI</a:t>
            </a:r>
            <a:endParaRPr kumimoji="0" sz="11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55F32B04-7689-8248-9095-FEAAFC860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26" b="76733"/>
          <a:stretch/>
        </p:blipFill>
        <p:spPr>
          <a:xfrm>
            <a:off x="10861131" y="367298"/>
            <a:ext cx="2383989" cy="2844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7022187-D517-2746-8EA0-9732B54ED9A8}"/>
              </a:ext>
            </a:extLst>
          </p:cNvPr>
          <p:cNvSpPr/>
          <p:nvPr/>
        </p:nvSpPr>
        <p:spPr>
          <a:xfrm>
            <a:off x="10017485" y="6296120"/>
            <a:ext cx="1749134" cy="2616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tableplacechairs.com</a:t>
            </a: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27914F4E-7025-404D-BBFC-DFFC841BA926}"/>
              </a:ext>
            </a:extLst>
          </p:cNvPr>
          <p:cNvSpPr txBox="1">
            <a:spLocks/>
          </p:cNvSpPr>
          <p:nvPr/>
        </p:nvSpPr>
        <p:spPr>
          <a:xfrm>
            <a:off x="758092" y="589112"/>
            <a:ext cx="4611553" cy="184024"/>
          </a:xfrm>
          <a:prstGeom prst="rect">
            <a:avLst/>
          </a:prstGeom>
        </p:spPr>
        <p:txBody>
          <a:bodyPr vert="horz" wrap="square" lIns="0" tIns="1460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j-ea"/>
                <a:cs typeface="Poppins" pitchFamily="2" charset="77"/>
              </a:rPr>
              <a:t>Making places for everyone</a:t>
            </a:r>
          </a:p>
        </p:txBody>
      </p:sp>
    </p:spTree>
    <p:extLst>
      <p:ext uri="{BB962C8B-B14F-4D97-AF65-F5344CB8AC3E}">
        <p14:creationId xmlns:p14="http://schemas.microsoft.com/office/powerpoint/2010/main" val="3507451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3C271-9701-1F49-99AA-3761AE3B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58" b="785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5" name="object 19">
            <a:extLst>
              <a:ext uri="{FF2B5EF4-FFF2-40B4-BE49-F238E27FC236}">
                <a16:creationId xmlns:a16="http://schemas.microsoft.com/office/drawing/2014/main" id="{61998C56-B23A-EC46-8F19-94BD691DEF75}"/>
              </a:ext>
            </a:extLst>
          </p:cNvPr>
          <p:cNvSpPr txBox="1"/>
          <p:nvPr/>
        </p:nvSpPr>
        <p:spPr>
          <a:xfrm>
            <a:off x="758092" y="5964803"/>
            <a:ext cx="2496096" cy="4621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VIRGIN VOYAGES</a:t>
            </a:r>
          </a:p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MIAMI</a:t>
            </a:r>
            <a:endParaRPr kumimoji="0" sz="11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55F32B04-7689-8248-9095-FEAAFC860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26" b="76733"/>
          <a:stretch/>
        </p:blipFill>
        <p:spPr>
          <a:xfrm>
            <a:off x="10861131" y="367298"/>
            <a:ext cx="2383989" cy="2844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7022187-D517-2746-8EA0-9732B54ED9A8}"/>
              </a:ext>
            </a:extLst>
          </p:cNvPr>
          <p:cNvSpPr/>
          <p:nvPr/>
        </p:nvSpPr>
        <p:spPr>
          <a:xfrm>
            <a:off x="10017485" y="6296120"/>
            <a:ext cx="1749134" cy="2616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tableplacechairs.com</a:t>
            </a: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27914F4E-7025-404D-BBFC-DFFC841BA926}"/>
              </a:ext>
            </a:extLst>
          </p:cNvPr>
          <p:cNvSpPr txBox="1">
            <a:spLocks/>
          </p:cNvSpPr>
          <p:nvPr/>
        </p:nvSpPr>
        <p:spPr>
          <a:xfrm>
            <a:off x="758092" y="589112"/>
            <a:ext cx="4611553" cy="184024"/>
          </a:xfrm>
          <a:prstGeom prst="rect">
            <a:avLst/>
          </a:prstGeom>
        </p:spPr>
        <p:txBody>
          <a:bodyPr vert="horz" wrap="square" lIns="0" tIns="1460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j-ea"/>
                <a:cs typeface="Poppins" pitchFamily="2" charset="77"/>
              </a:rPr>
              <a:t>Making places for everyone</a:t>
            </a:r>
          </a:p>
        </p:txBody>
      </p:sp>
    </p:spTree>
    <p:extLst>
      <p:ext uri="{BB962C8B-B14F-4D97-AF65-F5344CB8AC3E}">
        <p14:creationId xmlns:p14="http://schemas.microsoft.com/office/powerpoint/2010/main" val="94501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3C271-9701-1F49-99AA-3761AE3BF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5" name="object 19">
            <a:extLst>
              <a:ext uri="{FF2B5EF4-FFF2-40B4-BE49-F238E27FC236}">
                <a16:creationId xmlns:a16="http://schemas.microsoft.com/office/drawing/2014/main" id="{61998C56-B23A-EC46-8F19-94BD691DEF75}"/>
              </a:ext>
            </a:extLst>
          </p:cNvPr>
          <p:cNvSpPr txBox="1"/>
          <p:nvPr/>
        </p:nvSpPr>
        <p:spPr>
          <a:xfrm>
            <a:off x="758092" y="5964803"/>
            <a:ext cx="2496096" cy="4621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VIRGIN VOYAGES</a:t>
            </a:r>
          </a:p>
          <a:p>
            <a:pPr marL="12700" marR="0" lvl="0" indent="0" algn="l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MIAMI</a:t>
            </a:r>
            <a:endParaRPr kumimoji="0" sz="11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55F32B04-7689-8248-9095-FEAAFC860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26" b="76733"/>
          <a:stretch/>
        </p:blipFill>
        <p:spPr>
          <a:xfrm>
            <a:off x="10861131" y="367298"/>
            <a:ext cx="2383989" cy="2844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7022187-D517-2746-8EA0-9732B54ED9A8}"/>
              </a:ext>
            </a:extLst>
          </p:cNvPr>
          <p:cNvSpPr/>
          <p:nvPr/>
        </p:nvSpPr>
        <p:spPr>
          <a:xfrm>
            <a:off x="10017485" y="6296120"/>
            <a:ext cx="1749134" cy="2616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tableplacechairs.com</a:t>
            </a: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27914F4E-7025-404D-BBFC-DFFC841BA926}"/>
              </a:ext>
            </a:extLst>
          </p:cNvPr>
          <p:cNvSpPr txBox="1">
            <a:spLocks/>
          </p:cNvSpPr>
          <p:nvPr/>
        </p:nvSpPr>
        <p:spPr>
          <a:xfrm>
            <a:off x="758092" y="589112"/>
            <a:ext cx="4611553" cy="184024"/>
          </a:xfrm>
          <a:prstGeom prst="rect">
            <a:avLst/>
          </a:prstGeom>
        </p:spPr>
        <p:txBody>
          <a:bodyPr vert="horz" wrap="square" lIns="0" tIns="1460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j-ea"/>
                <a:cs typeface="Poppins" pitchFamily="2" charset="77"/>
              </a:rPr>
              <a:t>Making places for everyone</a:t>
            </a:r>
          </a:p>
        </p:txBody>
      </p:sp>
    </p:spTree>
    <p:extLst>
      <p:ext uri="{BB962C8B-B14F-4D97-AF65-F5344CB8AC3E}">
        <p14:creationId xmlns:p14="http://schemas.microsoft.com/office/powerpoint/2010/main" val="4263117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2F71DA9-1B68-B44F-9994-C626F1538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r="15027"/>
          <a:stretch/>
        </p:blipFill>
        <p:spPr>
          <a:xfrm>
            <a:off x="-1" y="-1"/>
            <a:ext cx="7672941" cy="6858001"/>
          </a:xfrm>
          <a:prstGeom prst="rect">
            <a:avLst/>
          </a:prstGeom>
        </p:spPr>
      </p:pic>
      <p:sp>
        <p:nvSpPr>
          <p:cNvPr id="25" name="object 19">
            <a:extLst>
              <a:ext uri="{FF2B5EF4-FFF2-40B4-BE49-F238E27FC236}">
                <a16:creationId xmlns:a16="http://schemas.microsoft.com/office/drawing/2014/main" id="{61998C56-B23A-EC46-8F19-94BD691DEF75}"/>
              </a:ext>
            </a:extLst>
          </p:cNvPr>
          <p:cNvSpPr txBox="1"/>
          <p:nvPr/>
        </p:nvSpPr>
        <p:spPr>
          <a:xfrm>
            <a:off x="2647943" y="3416600"/>
            <a:ext cx="2377051" cy="4621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MSC SEAVIEW</a:t>
            </a:r>
          </a:p>
          <a:p>
            <a:pPr marL="12700" marR="0" lvl="0" indent="0" algn="ctr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050" spc="30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ITALY</a:t>
            </a:r>
            <a:endParaRPr kumimoji="0" sz="11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27914F4E-7025-404D-BBFC-DFFC841BA926}"/>
              </a:ext>
            </a:extLst>
          </p:cNvPr>
          <p:cNvSpPr txBox="1">
            <a:spLocks/>
          </p:cNvSpPr>
          <p:nvPr/>
        </p:nvSpPr>
        <p:spPr>
          <a:xfrm>
            <a:off x="758092" y="589112"/>
            <a:ext cx="4611553" cy="184024"/>
          </a:xfrm>
          <a:prstGeom prst="rect">
            <a:avLst/>
          </a:prstGeom>
        </p:spPr>
        <p:txBody>
          <a:bodyPr vert="horz" wrap="square" lIns="0" tIns="1460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j-ea"/>
                <a:cs typeface="Poppins" pitchFamily="2" charset="77"/>
              </a:rPr>
              <a:t>Making places for everyone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56AE434-277A-2440-9C6D-B21581C25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26" b="76733"/>
          <a:stretch/>
        </p:blipFill>
        <p:spPr>
          <a:xfrm>
            <a:off x="10667040" y="334232"/>
            <a:ext cx="2383989" cy="28448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73B427C-E7A4-F24C-A211-66CC3E2844E3}"/>
              </a:ext>
            </a:extLst>
          </p:cNvPr>
          <p:cNvSpPr/>
          <p:nvPr/>
        </p:nvSpPr>
        <p:spPr>
          <a:xfrm>
            <a:off x="10017485" y="6376283"/>
            <a:ext cx="1686400" cy="2616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tableplacechairs.com</a:t>
            </a:r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CC1654F0-ECAC-1943-4F8C-65DBFA89C073}"/>
              </a:ext>
            </a:extLst>
          </p:cNvPr>
          <p:cNvSpPr txBox="1"/>
          <p:nvPr/>
        </p:nvSpPr>
        <p:spPr>
          <a:xfrm>
            <a:off x="8082912" y="935093"/>
            <a:ext cx="3325586" cy="12316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MSC SEAVIEW </a:t>
            </a:r>
            <a:r>
              <a:rPr kumimoji="0" lang="en-GB" sz="900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we supplied and fitted the deck external tables and worked on a number of the internal bars and restaurants.</a:t>
            </a:r>
          </a:p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900" spc="2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Shipyard: </a:t>
            </a:r>
            <a:r>
              <a:rPr lang="en-GB" sz="900" spc="20" dirty="0" err="1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Fincantieri</a:t>
            </a:r>
            <a:endParaRPr lang="en-GB" sz="900" spc="20" dirty="0">
              <a:solidFill>
                <a:srgbClr val="000000"/>
              </a:solidFill>
              <a:latin typeface="Poppins Light" pitchFamily="2" charset="77"/>
              <a:cs typeface="Poppins Light" pitchFamily="2" charset="77"/>
            </a:endParaRPr>
          </a:p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Brands: Hola Tacos, Fish restaurant, MSC lounges</a:t>
            </a:r>
          </a:p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A85AE-61E7-4B2B-48B4-1CD9DE09B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2911" y="2037494"/>
            <a:ext cx="3673767" cy="1985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3E0AB-49A9-C3EA-CAE9-64E2C55AC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39345"/>
          <a:stretch/>
        </p:blipFill>
        <p:spPr>
          <a:xfrm>
            <a:off x="10362751" y="4112675"/>
            <a:ext cx="1424593" cy="1873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88521-A827-33DA-FEA3-1BC667C94B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9"/>
          <a:stretch/>
        </p:blipFill>
        <p:spPr>
          <a:xfrm>
            <a:off x="8082912" y="4112675"/>
            <a:ext cx="2173924" cy="1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09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2F71DA9-1B68-B44F-9994-C626F1538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r="15027"/>
          <a:stretch/>
        </p:blipFill>
        <p:spPr>
          <a:xfrm>
            <a:off x="0" y="0"/>
            <a:ext cx="7672941" cy="6858001"/>
          </a:xfrm>
          <a:prstGeom prst="rect">
            <a:avLst/>
          </a:prstGeom>
        </p:spPr>
      </p:pic>
      <p:sp>
        <p:nvSpPr>
          <p:cNvPr id="25" name="object 19">
            <a:extLst>
              <a:ext uri="{FF2B5EF4-FFF2-40B4-BE49-F238E27FC236}">
                <a16:creationId xmlns:a16="http://schemas.microsoft.com/office/drawing/2014/main" id="{61998C56-B23A-EC46-8F19-94BD691DEF75}"/>
              </a:ext>
            </a:extLst>
          </p:cNvPr>
          <p:cNvSpPr txBox="1"/>
          <p:nvPr/>
        </p:nvSpPr>
        <p:spPr>
          <a:xfrm>
            <a:off x="2551508" y="6053152"/>
            <a:ext cx="2919737" cy="4621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MSC MERAVIGLIA</a:t>
            </a:r>
          </a:p>
          <a:p>
            <a:pPr marL="12700" marR="0" lvl="0" indent="0" algn="ctr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050" spc="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ITALY</a:t>
            </a:r>
            <a:endParaRPr kumimoji="0" sz="11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27914F4E-7025-404D-BBFC-DFFC841BA926}"/>
              </a:ext>
            </a:extLst>
          </p:cNvPr>
          <p:cNvSpPr txBox="1">
            <a:spLocks/>
          </p:cNvSpPr>
          <p:nvPr/>
        </p:nvSpPr>
        <p:spPr>
          <a:xfrm>
            <a:off x="758092" y="589112"/>
            <a:ext cx="4611553" cy="184024"/>
          </a:xfrm>
          <a:prstGeom prst="rect">
            <a:avLst/>
          </a:prstGeom>
        </p:spPr>
        <p:txBody>
          <a:bodyPr vert="horz" wrap="square" lIns="0" tIns="1460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j-ea"/>
                <a:cs typeface="Poppins" pitchFamily="2" charset="77"/>
              </a:rPr>
              <a:t>Making places for everyone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56AE434-277A-2440-9C6D-B21581C25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26" b="76733"/>
          <a:stretch/>
        </p:blipFill>
        <p:spPr>
          <a:xfrm>
            <a:off x="10667040" y="334232"/>
            <a:ext cx="2383989" cy="28448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73B427C-E7A4-F24C-A211-66CC3E2844E3}"/>
              </a:ext>
            </a:extLst>
          </p:cNvPr>
          <p:cNvSpPr/>
          <p:nvPr/>
        </p:nvSpPr>
        <p:spPr>
          <a:xfrm>
            <a:off x="10017485" y="6376283"/>
            <a:ext cx="1686400" cy="2616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tableplacechairs.com</a:t>
            </a:r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CC1654F0-ECAC-1943-4F8C-65DBFA89C073}"/>
              </a:ext>
            </a:extLst>
          </p:cNvPr>
          <p:cNvSpPr txBox="1"/>
          <p:nvPr/>
        </p:nvSpPr>
        <p:spPr>
          <a:xfrm>
            <a:off x="8082911" y="935093"/>
            <a:ext cx="3704431" cy="12316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MSC MERAVIGLIA </a:t>
            </a:r>
            <a:r>
              <a:rPr kumimoji="0" lang="en-GB" sz="900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we supplied over 2000 bespoke tables and dining chairs along with a number of the restaurants.</a:t>
            </a:r>
          </a:p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900" spc="2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Shipyard: </a:t>
            </a:r>
            <a:r>
              <a:rPr lang="en-GB" sz="900" spc="20" dirty="0" err="1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Fincantieri</a:t>
            </a:r>
            <a:endParaRPr lang="en-GB" sz="900" spc="20" dirty="0">
              <a:solidFill>
                <a:srgbClr val="000000"/>
              </a:solidFill>
              <a:latin typeface="Poppins Light" pitchFamily="2" charset="77"/>
              <a:cs typeface="Poppins Light" pitchFamily="2" charset="77"/>
            </a:endParaRPr>
          </a:p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Brands: MSC lounges &amp; public space</a:t>
            </a:r>
          </a:p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A85AE-61E7-4B2B-48B4-1CD9DE09B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2912" y="1894385"/>
            <a:ext cx="3704431" cy="2291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88521-A827-33DA-FEA3-1BC667C94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25589"/>
          <a:stretch/>
        </p:blipFill>
        <p:spPr>
          <a:xfrm>
            <a:off x="8082912" y="4275235"/>
            <a:ext cx="1826475" cy="1873625"/>
          </a:xfrm>
          <a:prstGeom prst="rect">
            <a:avLst/>
          </a:prstGeom>
        </p:spPr>
      </p:pic>
      <p:pic>
        <p:nvPicPr>
          <p:cNvPr id="3" name="Picture 2" descr="A picture containing text, table, chair, dining&#10;&#10;Description automatically generated">
            <a:extLst>
              <a:ext uri="{FF2B5EF4-FFF2-40B4-BE49-F238E27FC236}">
                <a16:creationId xmlns:a16="http://schemas.microsoft.com/office/drawing/2014/main" id="{D4674BBE-9E83-F020-0858-59F5F4C373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3"/>
          <a:stretch/>
        </p:blipFill>
        <p:spPr>
          <a:xfrm>
            <a:off x="10017485" y="4275891"/>
            <a:ext cx="1769858" cy="187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40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2F71DA9-1B68-B44F-9994-C626F1538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r="15027"/>
          <a:stretch/>
        </p:blipFill>
        <p:spPr>
          <a:xfrm>
            <a:off x="0" y="0"/>
            <a:ext cx="7672941" cy="6858001"/>
          </a:xfrm>
          <a:prstGeom prst="rect">
            <a:avLst/>
          </a:prstGeom>
        </p:spPr>
      </p:pic>
      <p:sp>
        <p:nvSpPr>
          <p:cNvPr id="25" name="object 19">
            <a:extLst>
              <a:ext uri="{FF2B5EF4-FFF2-40B4-BE49-F238E27FC236}">
                <a16:creationId xmlns:a16="http://schemas.microsoft.com/office/drawing/2014/main" id="{61998C56-B23A-EC46-8F19-94BD691DEF75}"/>
              </a:ext>
            </a:extLst>
          </p:cNvPr>
          <p:cNvSpPr txBox="1"/>
          <p:nvPr/>
        </p:nvSpPr>
        <p:spPr>
          <a:xfrm>
            <a:off x="2551508" y="6053152"/>
            <a:ext cx="2919737" cy="4621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MSC SEASIDE</a:t>
            </a:r>
          </a:p>
          <a:p>
            <a:pPr marL="12700" marR="0" lvl="0" indent="0" algn="ctr" defTabSz="914400" rtl="0" eaLnBrk="1" fontAlgn="auto" latinLnBrk="0" hangingPunct="1">
              <a:lnSpc>
                <a:spcPts val="14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050" spc="3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ITALY</a:t>
            </a:r>
            <a:endParaRPr kumimoji="0" sz="11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27914F4E-7025-404D-BBFC-DFFC841BA926}"/>
              </a:ext>
            </a:extLst>
          </p:cNvPr>
          <p:cNvSpPr txBox="1">
            <a:spLocks/>
          </p:cNvSpPr>
          <p:nvPr/>
        </p:nvSpPr>
        <p:spPr>
          <a:xfrm>
            <a:off x="758092" y="589112"/>
            <a:ext cx="4611553" cy="184024"/>
          </a:xfrm>
          <a:prstGeom prst="rect">
            <a:avLst/>
          </a:prstGeom>
        </p:spPr>
        <p:txBody>
          <a:bodyPr vert="horz" wrap="square" lIns="0" tIns="1460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j-ea"/>
                <a:cs typeface="Poppins" pitchFamily="2" charset="77"/>
              </a:rPr>
              <a:t>Making places for everyone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56AE434-277A-2440-9C6D-B21581C25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26" b="76733"/>
          <a:stretch/>
        </p:blipFill>
        <p:spPr>
          <a:xfrm>
            <a:off x="10667040" y="334232"/>
            <a:ext cx="2383989" cy="28448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73B427C-E7A4-F24C-A211-66CC3E2844E3}"/>
              </a:ext>
            </a:extLst>
          </p:cNvPr>
          <p:cNvSpPr/>
          <p:nvPr/>
        </p:nvSpPr>
        <p:spPr>
          <a:xfrm>
            <a:off x="10017485" y="6376283"/>
            <a:ext cx="1686400" cy="2616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tableplacechairs.com</a:t>
            </a:r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CC1654F0-ECAC-1943-4F8C-65DBFA89C073}"/>
              </a:ext>
            </a:extLst>
          </p:cNvPr>
          <p:cNvSpPr txBox="1"/>
          <p:nvPr/>
        </p:nvSpPr>
        <p:spPr>
          <a:xfrm>
            <a:off x="8062502" y="1321173"/>
            <a:ext cx="3704431" cy="12316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MSC SEASIDE </a:t>
            </a:r>
            <a:r>
              <a:rPr kumimoji="0" lang="en-GB" sz="900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we supplied the outdoor deck furniture along with some of the lounges and dining furniture.</a:t>
            </a:r>
          </a:p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900" spc="2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Shipyard: </a:t>
            </a:r>
            <a:r>
              <a:rPr lang="en-GB" sz="900" spc="20" dirty="0" err="1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Fincantieri</a:t>
            </a:r>
            <a:endParaRPr lang="en-GB" sz="900" spc="20" dirty="0">
              <a:solidFill>
                <a:srgbClr val="000000"/>
              </a:solidFill>
              <a:latin typeface="Poppins Light" pitchFamily="2" charset="77"/>
              <a:cs typeface="Poppins Light" pitchFamily="2" charset="77"/>
            </a:endParaRPr>
          </a:p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Brands: MSC lounges &amp; public space</a:t>
            </a:r>
          </a:p>
          <a:p>
            <a:pPr marL="12700" marR="0" lvl="0" indent="0" algn="l" defTabSz="914400" rtl="0" eaLnBrk="1" fontAlgn="auto" latinLnBrk="0" hangingPunct="1">
              <a:lnSpc>
                <a:spcPts val="1300"/>
              </a:lnSpc>
              <a:spcBef>
                <a:spcPts val="11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pic>
        <p:nvPicPr>
          <p:cNvPr id="6" name="Picture 5" descr="A picture containing indoor, area, several&#10;&#10;Description automatically generated">
            <a:extLst>
              <a:ext uri="{FF2B5EF4-FFF2-40B4-BE49-F238E27FC236}">
                <a16:creationId xmlns:a16="http://schemas.microsoft.com/office/drawing/2014/main" id="{DA2AD11E-F563-AE18-0C7F-1966B5A84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502" y="2375645"/>
            <a:ext cx="3641383" cy="22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7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4F884CB7A665479FE9774A78B99578" ma:contentTypeVersion="13" ma:contentTypeDescription="Create a new document." ma:contentTypeScope="" ma:versionID="81110f4f220f675fc5e8c212646384b1">
  <xsd:schema xmlns:xsd="http://www.w3.org/2001/XMLSchema" xmlns:xs="http://www.w3.org/2001/XMLSchema" xmlns:p="http://schemas.microsoft.com/office/2006/metadata/properties" xmlns:ns2="6ee5c065-9017-4931-ae1b-046283344ff1" xmlns:ns3="258064b4-e15a-4bd3-a1fb-132ca2a86dce" targetNamespace="http://schemas.microsoft.com/office/2006/metadata/properties" ma:root="true" ma:fieldsID="835a742d019d1c1f7ce4c8e8d9445d98" ns2:_="" ns3:_="">
    <xsd:import namespace="6ee5c065-9017-4931-ae1b-046283344ff1"/>
    <xsd:import namespace="258064b4-e15a-4bd3-a1fb-132ca2a86d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5c065-9017-4931-ae1b-046283344f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5fb198f-558e-4ad6-af1b-1c817be90d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064b4-e15a-4bd3-a1fb-132ca2a86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600ae3dc-7fb1-4faa-90e5-a4dc89abc14c}" ma:internalName="TaxCatchAll" ma:showField="CatchAllData" ma:web="258064b4-e15a-4bd3-a1fb-132ca2a86d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BE72AA-D78B-4B17-833A-CBED503B5484}"/>
</file>

<file path=customXml/itemProps2.xml><?xml version="1.0" encoding="utf-8"?>
<ds:datastoreItem xmlns:ds="http://schemas.openxmlformats.org/officeDocument/2006/customXml" ds:itemID="{7C0B875A-48E1-49A1-8F01-5B353FBFFA1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Widescreen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Poppins</vt:lpstr>
      <vt:lpstr>Poppins Light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Gillmore | Table Place Chairs _</dc:creator>
  <cp:lastModifiedBy>Dan Gillmore | Table Place Chairs _</cp:lastModifiedBy>
  <cp:revision>1</cp:revision>
  <dcterms:created xsi:type="dcterms:W3CDTF">2022-08-25T07:22:45Z</dcterms:created>
  <dcterms:modified xsi:type="dcterms:W3CDTF">2022-08-25T09:57:45Z</dcterms:modified>
</cp:coreProperties>
</file>